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sldIdLst>
    <p:sldId id="258" r:id="rId2"/>
    <p:sldId id="262" r:id="rId3"/>
    <p:sldId id="263" r:id="rId4"/>
    <p:sldId id="264" r:id="rId5"/>
    <p:sldId id="261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829B8-18C0-4BD9-843A-9FB869A6DEE9}" v="300" dt="2025-10-04T18:44:4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44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39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3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51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99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74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6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96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98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08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4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15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6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3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40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76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andy area with rocks">
            <a:extLst>
              <a:ext uri="{FF2B5EF4-FFF2-40B4-BE49-F238E27FC236}">
                <a16:creationId xmlns:a16="http://schemas.microsoft.com/office/drawing/2014/main" id="{E4FD0F2A-1779-14E0-4B3D-6CA273BEF1C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934" y="-363794"/>
            <a:ext cx="12838745" cy="7221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65335-B06B-D647-E65D-C806CCC245F1}"/>
              </a:ext>
            </a:extLst>
          </p:cNvPr>
          <p:cNvSpPr txBox="1"/>
          <p:nvPr/>
        </p:nvSpPr>
        <p:spPr>
          <a:xfrm>
            <a:off x="5638800" y="273336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77E5A5-E35E-96EE-150E-3D4966870CCF}"/>
              </a:ext>
            </a:extLst>
          </p:cNvPr>
          <p:cNvCxnSpPr>
            <a:cxnSpLocks/>
          </p:cNvCxnSpPr>
          <p:nvPr/>
        </p:nvCxnSpPr>
        <p:spPr>
          <a:xfrm rot="5400000">
            <a:off x="3549445" y="2585885"/>
            <a:ext cx="1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E6B0CD-A5CB-5809-C26B-CA023BB2E98E}"/>
              </a:ext>
            </a:extLst>
          </p:cNvPr>
          <p:cNvSpPr txBox="1"/>
          <p:nvPr/>
        </p:nvSpPr>
        <p:spPr>
          <a:xfrm>
            <a:off x="747252" y="1101219"/>
            <a:ext cx="1093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 </a:t>
            </a:r>
            <a:r>
              <a:rPr lang="en-US" sz="4000" dirty="0">
                <a:latin typeface="Arial Rounded MT Bold" panose="020F0704030504030204" pitchFamily="34" charset="0"/>
              </a:rPr>
              <a:t>ROVER DESIGN FOR EXTREME TERRAIN        EXPLORATION ON MARS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machine on a desert&#10;&#10;AI-generated content may be incorrect.">
            <a:extLst>
              <a:ext uri="{FF2B5EF4-FFF2-40B4-BE49-F238E27FC236}">
                <a16:creationId xmlns:a16="http://schemas.microsoft.com/office/drawing/2014/main" id="{81AE5888-B3E0-F080-62E9-F28D0CCE59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617" y="2664372"/>
            <a:ext cx="7044834" cy="3953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CB36B-6A9F-0E96-7132-B4802CBFD281}"/>
              </a:ext>
            </a:extLst>
          </p:cNvPr>
          <p:cNvSpPr txBox="1"/>
          <p:nvPr/>
        </p:nvSpPr>
        <p:spPr>
          <a:xfrm>
            <a:off x="4562169" y="2733367"/>
            <a:ext cx="3274142" cy="1887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ell MT" panose="02020503060305020303" pitchFamily="18" charset="0"/>
              </a:rPr>
              <a:t>BY – TEAM P    PALLAVI.N</a:t>
            </a:r>
          </a:p>
          <a:p>
            <a:pPr algn="ctr"/>
            <a:r>
              <a:rPr lang="en-US" sz="2800" b="1" dirty="0">
                <a:latin typeface="Bell MT" panose="02020503060305020303" pitchFamily="18" charset="0"/>
              </a:rPr>
              <a:t>AND</a:t>
            </a:r>
          </a:p>
          <a:p>
            <a:pPr algn="ctr"/>
            <a:r>
              <a:rPr lang="en-US" sz="2800" b="1" dirty="0">
                <a:latin typeface="Bell MT" panose="02020503060305020303" pitchFamily="18" charset="0"/>
              </a:rPr>
              <a:t>       PRATHIMA .P </a:t>
            </a:r>
            <a:endParaRPr lang="en-IN" sz="2800" b="1" dirty="0">
              <a:latin typeface="Bell MT" panose="02020503060305020303" pitchFamily="18" charset="0"/>
            </a:endParaRPr>
          </a:p>
        </p:txBody>
      </p:sp>
      <p:pic>
        <p:nvPicPr>
          <p:cNvPr id="12" name="Picture 11" descr="A logo of a space company">
            <a:extLst>
              <a:ext uri="{FF2B5EF4-FFF2-40B4-BE49-F238E27FC236}">
                <a16:creationId xmlns:a16="http://schemas.microsoft.com/office/drawing/2014/main" id="{7BD75B4B-BAB5-E782-24A3-66CA1C54F24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5" y="4576449"/>
            <a:ext cx="2477728" cy="188779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94493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y landscape with a cloudy sky">
            <a:extLst>
              <a:ext uri="{FF2B5EF4-FFF2-40B4-BE49-F238E27FC236}">
                <a16:creationId xmlns:a16="http://schemas.microsoft.com/office/drawing/2014/main" id="{BD20CC61-0653-7FDE-68A9-109A7BD853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8CA06-75E5-A7EF-811F-1A0E033851C2}"/>
              </a:ext>
            </a:extLst>
          </p:cNvPr>
          <p:cNvSpPr txBox="1"/>
          <p:nvPr/>
        </p:nvSpPr>
        <p:spPr>
          <a:xfrm>
            <a:off x="2349910" y="570271"/>
            <a:ext cx="6833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INTRODUCTION</a:t>
            </a:r>
            <a:endParaRPr lang="en-IN" sz="4000" u="sng" dirty="0">
              <a:solidFill>
                <a:schemeClr val="accent5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A97185-B818-0C20-42C5-E5BD1DF40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5" y="1580093"/>
            <a:ext cx="10382865" cy="325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Bookman Old Style" panose="02050604050505020204" pitchFamily="18" charset="0"/>
              </a:rPr>
              <a:t>Mars is the most Earth-like planet in our solar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</a:rPr>
              <a:t>Rovers are robotic explorers designed to survive and study harsh Martian conditions.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</a:rPr>
              <a:t>They pave the way for human exploration and scientific discovery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11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DFC1E-3592-A906-D906-621CDA863636}"/>
              </a:ext>
            </a:extLst>
          </p:cNvPr>
          <p:cNvSpPr txBox="1"/>
          <p:nvPr/>
        </p:nvSpPr>
        <p:spPr>
          <a:xfrm>
            <a:off x="2054942" y="353961"/>
            <a:ext cx="7983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  </a:t>
            </a:r>
            <a:r>
              <a:rPr lang="en-US" sz="4400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OBJECTIVES</a:t>
            </a:r>
            <a:endParaRPr lang="en-IN" sz="4400" u="sng" dirty="0">
              <a:solidFill>
                <a:schemeClr val="accent3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5F5C41E5-6A21-F66C-7838-709E436A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90" y="4614013"/>
            <a:ext cx="1080266" cy="651090"/>
          </a:xfrm>
          <a:prstGeom prst="rect">
            <a:avLst/>
          </a:prstGeom>
          <a:effectLst>
            <a:glow rad="228600">
              <a:srgbClr val="00B0F0">
                <a:alpha val="40000"/>
              </a:srgbClr>
            </a:glow>
          </a:effectLst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EFCD47B-9F6B-B941-FB1A-2E0BDEB528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1" y="3136794"/>
            <a:ext cx="889271" cy="889271"/>
          </a:xfrm>
          <a:prstGeom prst="rect">
            <a:avLst/>
          </a:prstGeom>
          <a:effectLst>
            <a:glow rad="139700">
              <a:srgbClr val="00B0F0">
                <a:alpha val="40000"/>
              </a:srgb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1DDD4-1CAB-88C4-F1AB-CD33329A30A7}"/>
              </a:ext>
            </a:extLst>
          </p:cNvPr>
          <p:cNvSpPr txBox="1"/>
          <p:nvPr/>
        </p:nvSpPr>
        <p:spPr>
          <a:xfrm>
            <a:off x="1828800" y="1986117"/>
            <a:ext cx="719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Design a rover capable of extreme terrain mobility.</a:t>
            </a:r>
            <a:endParaRPr lang="en-IN" sz="2400" dirty="0">
              <a:latin typeface="Bahnschrift" panose="020B0502040204020203" pitchFamily="34" charset="0"/>
            </a:endParaRPr>
          </a:p>
        </p:txBody>
      </p:sp>
      <p:pic>
        <p:nvPicPr>
          <p:cNvPr id="13" name="Graphic 12" descr="Single gear with solid fill">
            <a:extLst>
              <a:ext uri="{FF2B5EF4-FFF2-40B4-BE49-F238E27FC236}">
                <a16:creationId xmlns:a16="http://schemas.microsoft.com/office/drawing/2014/main" id="{26920269-8D91-05A5-D9A3-7C6CF3606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591" y="1759748"/>
            <a:ext cx="914400" cy="914400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9DE5CCB6-3563-3073-3181-6411B47B4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217954"/>
            <a:ext cx="59485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Ensure survival in harsh Martian climate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73DD5-827B-EC9E-8463-765E09B07B5A}"/>
              </a:ext>
            </a:extLst>
          </p:cNvPr>
          <p:cNvSpPr txBox="1"/>
          <p:nvPr/>
        </p:nvSpPr>
        <p:spPr>
          <a:xfrm>
            <a:off x="2083156" y="4756978"/>
            <a:ext cx="798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Carry advanced instruments for </a:t>
            </a:r>
            <a:r>
              <a:rPr lang="en-US" sz="2400" dirty="0">
                <a:latin typeface="Bahnschrift" panose="020B0502040204020203" pitchFamily="34" charset="0"/>
              </a:rPr>
              <a:t>science</a:t>
            </a:r>
            <a:r>
              <a:rPr lang="en-US" sz="2400" b="1" dirty="0">
                <a:latin typeface="Bahnschrift" panose="020B0502040204020203" pitchFamily="34" charset="0"/>
              </a:rPr>
              <a:t> and exploration.</a:t>
            </a:r>
            <a:endParaRPr lang="en-IN" sz="24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5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052E-B88F-30C3-E5A5-BE2D83E4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83458"/>
            <a:ext cx="11021960" cy="983226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NASA FLAGSHIP ROVERS : CURIOSITY VS PERSEVERANCE  </a:t>
            </a:r>
            <a:endParaRPr lang="en-IN" sz="3200" b="1" u="sn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Content Placeholder 8" descr="A machine on a desert">
            <a:extLst>
              <a:ext uri="{FF2B5EF4-FFF2-40B4-BE49-F238E27FC236}">
                <a16:creationId xmlns:a16="http://schemas.microsoft.com/office/drawing/2014/main" id="{5F524CAF-CD86-C6B5-0DEF-C02419378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1" y="2217832"/>
            <a:ext cx="3490448" cy="1959013"/>
          </a:xfrm>
        </p:spPr>
      </p:pic>
      <p:pic>
        <p:nvPicPr>
          <p:cNvPr id="12" name="Content Placeholder 11" descr="A robot on a desert">
            <a:extLst>
              <a:ext uri="{FF2B5EF4-FFF2-40B4-BE49-F238E27FC236}">
                <a16:creationId xmlns:a16="http://schemas.microsoft.com/office/drawing/2014/main" id="{5AD0A62F-E645-0682-5ED2-79CC9803BC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6" y="2235835"/>
            <a:ext cx="3490448" cy="194101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06919-28AB-5E0D-FE04-76F48DC9E538}"/>
              </a:ext>
            </a:extLst>
          </p:cNvPr>
          <p:cNvSpPr txBox="1"/>
          <p:nvPr/>
        </p:nvSpPr>
        <p:spPr>
          <a:xfrm>
            <a:off x="179610" y="1320517"/>
            <a:ext cx="491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</a:t>
            </a:r>
            <a:endParaRPr lang="en-IN" dirty="0"/>
          </a:p>
          <a:p>
            <a:pPr algn="ctr"/>
            <a:r>
              <a:rPr lang="en-IN" dirty="0"/>
              <a:t>(2012 – PRESENT 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3A50A-6185-CEB3-4489-80EB7BDE0539}"/>
              </a:ext>
            </a:extLst>
          </p:cNvPr>
          <p:cNvSpPr txBox="1"/>
          <p:nvPr/>
        </p:nvSpPr>
        <p:spPr>
          <a:xfrm>
            <a:off x="6578919" y="1366684"/>
            <a:ext cx="378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PERSEVERANCE</a:t>
            </a:r>
          </a:p>
          <a:p>
            <a:pPr algn="ctr"/>
            <a:r>
              <a:rPr lang="en-US" dirty="0"/>
              <a:t>(2021 – PRESENT)</a:t>
            </a:r>
          </a:p>
          <a:p>
            <a:pPr algn="ctr"/>
            <a:endParaRPr lang="en-US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21B5F0-64CD-0FCB-CAD4-EE87EF51E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25" y="4352306"/>
            <a:ext cx="514227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Landed in Gale Crater.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Goal: Study habitability.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Power: RTG (nuclear).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Discoveries: Ancient riverbeds, organic molecules, methane.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E25402-421F-86B2-B247-4114A5A6D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063" y="4306555"/>
            <a:ext cx="46790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Landed in Jezero Crater.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Goal: Search for ancient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Power: RTG + better instruments.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Unique: MOXIE experiment, Ingenuity helicopter, sample caching.</a:t>
            </a:r>
          </a:p>
        </p:txBody>
      </p:sp>
    </p:spTree>
    <p:extLst>
      <p:ext uri="{BB962C8B-B14F-4D97-AF65-F5344CB8AC3E}">
        <p14:creationId xmlns:p14="http://schemas.microsoft.com/office/powerpoint/2010/main" val="66166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DCAC1-CA80-C714-A67C-622FC53A6C6C}"/>
              </a:ext>
            </a:extLst>
          </p:cNvPr>
          <p:cNvSpPr txBox="1"/>
          <p:nvPr/>
        </p:nvSpPr>
        <p:spPr>
          <a:xfrm>
            <a:off x="1342103" y="363794"/>
            <a:ext cx="9507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HARSH CONDITIONS FACED BY ROVERS ON MARS</a:t>
            </a:r>
            <a:endParaRPr lang="en-IN" sz="4000" u="sng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3CD9D-15CD-6282-5070-B9D4A9BF70C9}"/>
              </a:ext>
            </a:extLst>
          </p:cNvPr>
          <p:cNvSpPr txBox="1"/>
          <p:nvPr/>
        </p:nvSpPr>
        <p:spPr>
          <a:xfrm>
            <a:off x="265471" y="1789471"/>
            <a:ext cx="1122843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 Extreme Temperatures :</a:t>
            </a:r>
          </a:p>
          <a:p>
            <a:r>
              <a:rPr lang="en-US" sz="2000" dirty="0"/>
              <a:t>Mars temperature ranges from </a:t>
            </a:r>
            <a:r>
              <a:rPr lang="en-US" sz="2000" b="1" dirty="0"/>
              <a:t>+20°C (day) to –125°C (night)</a:t>
            </a:r>
            <a:r>
              <a:rPr lang="en-US" sz="2000" dirty="0"/>
              <a:t>.</a:t>
            </a:r>
          </a:p>
          <a:p>
            <a:r>
              <a:rPr lang="en-US" sz="2000" dirty="0"/>
              <a:t>Electronics, batteries, and instruments must be kept warm inside with special heaters.</a:t>
            </a:r>
          </a:p>
          <a:p>
            <a:r>
              <a:rPr lang="en-US" sz="2400" b="1" dirty="0"/>
              <a:t>2. Dust Storms :</a:t>
            </a:r>
          </a:p>
          <a:p>
            <a:r>
              <a:rPr lang="en-US" sz="2000" dirty="0"/>
              <a:t>Fine </a:t>
            </a:r>
            <a:r>
              <a:rPr lang="en-US" sz="2000" b="1" dirty="0"/>
              <a:t>Martian dust</a:t>
            </a:r>
            <a:r>
              <a:rPr lang="en-US" sz="2000" dirty="0"/>
              <a:t> covers solar panels, lenses, and joints.</a:t>
            </a:r>
          </a:p>
          <a:p>
            <a:r>
              <a:rPr lang="en-US" sz="2000" dirty="0"/>
              <a:t>Global dust storms can block sunlight for weeks, making operations difficult.</a:t>
            </a:r>
          </a:p>
          <a:p>
            <a:r>
              <a:rPr lang="en-US" sz="2000" dirty="0"/>
              <a:t>Dust can </a:t>
            </a:r>
            <a:r>
              <a:rPr lang="en-US" sz="2000" b="1" dirty="0"/>
              <a:t>scratch instruments</a:t>
            </a:r>
            <a:r>
              <a:rPr lang="en-US" sz="2000" dirty="0"/>
              <a:t> and cause moving parts to jam.</a:t>
            </a:r>
          </a:p>
          <a:p>
            <a:r>
              <a:rPr lang="en-US" sz="2400" b="1" dirty="0"/>
              <a:t>3. Thin Atmosphere</a:t>
            </a:r>
          </a:p>
          <a:p>
            <a:r>
              <a:rPr lang="en-US" sz="2000" dirty="0"/>
              <a:t>Mars atmosphere is ~</a:t>
            </a:r>
            <a:r>
              <a:rPr lang="en-US" sz="2000" b="1" dirty="0"/>
              <a:t>100 times thinner than Earth’s</a:t>
            </a:r>
            <a:r>
              <a:rPr lang="en-US" sz="2000" dirty="0"/>
              <a:t> (mostly CO₂).</a:t>
            </a:r>
          </a:p>
          <a:p>
            <a:r>
              <a:rPr lang="en-US" sz="2000" dirty="0"/>
              <a:t>Little protection from cosmic radiation and solar storms.</a:t>
            </a:r>
          </a:p>
          <a:p>
            <a:r>
              <a:rPr lang="en-US" sz="2000" dirty="0"/>
              <a:t>Makes parachute-based landings extremely challenging.</a:t>
            </a:r>
          </a:p>
          <a:p>
            <a:r>
              <a:rPr lang="en-US" sz="2400" b="1" dirty="0"/>
              <a:t>4. Rough Terrain</a:t>
            </a:r>
          </a:p>
          <a:p>
            <a:r>
              <a:rPr lang="en-US" sz="2400" dirty="0"/>
              <a:t>Sharp rocks, soft sand, and craters can trap rovers (like Spirit rover in 2009).</a:t>
            </a:r>
          </a:p>
          <a:p>
            <a:r>
              <a:rPr lang="en-US" sz="2400" dirty="0"/>
              <a:t>Wheels experience </a:t>
            </a:r>
            <a:r>
              <a:rPr lang="en-US" sz="2400" b="1" dirty="0"/>
              <a:t>wear and tear</a:t>
            </a:r>
            <a:r>
              <a:rPr lang="en-US" sz="2400" dirty="0"/>
              <a:t> from driving over jagged rocks.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734EA-5F6B-0030-9D8B-53E9ACF8263E}"/>
              </a:ext>
            </a:extLst>
          </p:cNvPr>
          <p:cNvSpPr txBox="1"/>
          <p:nvPr/>
        </p:nvSpPr>
        <p:spPr>
          <a:xfrm>
            <a:off x="324464" y="157316"/>
            <a:ext cx="9045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5. Communication Delay : </a:t>
            </a:r>
          </a:p>
          <a:p>
            <a:r>
              <a:rPr lang="en-US" sz="2400" dirty="0"/>
              <a:t>   </a:t>
            </a:r>
            <a:r>
              <a:rPr lang="en-US" sz="2000" dirty="0"/>
              <a:t>10–20 minutes between Earth and Mars.</a:t>
            </a:r>
          </a:p>
          <a:p>
            <a:r>
              <a:rPr lang="en-US" sz="2400" b="1" dirty="0"/>
              <a:t>6.</a:t>
            </a:r>
            <a:r>
              <a:rPr lang="en-IN" sz="2400" b="1" dirty="0"/>
              <a:t> High Radiation Levels</a:t>
            </a:r>
            <a:r>
              <a:rPr lang="en-IN" sz="2400" dirty="0"/>
              <a:t> :</a:t>
            </a:r>
          </a:p>
          <a:p>
            <a:r>
              <a:rPr lang="en-IN" sz="2400" b="1" dirty="0"/>
              <a:t>   </a:t>
            </a:r>
            <a:r>
              <a:rPr lang="en-US" sz="2000" dirty="0"/>
              <a:t>can harm electronics and sensors.</a:t>
            </a:r>
            <a:endParaRPr lang="en-IN" sz="2000" b="1" dirty="0"/>
          </a:p>
        </p:txBody>
      </p:sp>
      <p:pic>
        <p:nvPicPr>
          <p:cNvPr id="5" name="Picture 4" descr="A sand storm over a desert">
            <a:extLst>
              <a:ext uri="{FF2B5EF4-FFF2-40B4-BE49-F238E27FC236}">
                <a16:creationId xmlns:a16="http://schemas.microsoft.com/office/drawing/2014/main" id="{D28A687A-1097-27D1-A61B-C48EDE2D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" y="1826387"/>
            <a:ext cx="5016230" cy="3778046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-up of the planets">
            <a:extLst>
              <a:ext uri="{FF2B5EF4-FFF2-40B4-BE49-F238E27FC236}">
                <a16:creationId xmlns:a16="http://schemas.microsoft.com/office/drawing/2014/main" id="{FD8E839E-4D2A-0CB7-5EBA-1A917CEB436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6" y="1826387"/>
            <a:ext cx="4722557" cy="3778046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26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70596B-BB84-FD0B-6D47-47FEB71C165A}"/>
              </a:ext>
            </a:extLst>
          </p:cNvPr>
          <p:cNvSpPr txBox="1"/>
          <p:nvPr/>
        </p:nvSpPr>
        <p:spPr>
          <a:xfrm>
            <a:off x="383458" y="275303"/>
            <a:ext cx="11425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Rover Design: Mobility &amp; Suspension Systems</a:t>
            </a:r>
            <a:endParaRPr lang="en-IN" sz="4000" b="1" u="sng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DF527-9434-A567-31AF-9E1A3FE9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074607"/>
            <a:ext cx="5583366" cy="3067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F5F18-8B87-B125-01F5-1A0FB4385F64}"/>
              </a:ext>
            </a:extLst>
          </p:cNvPr>
          <p:cNvSpPr txBox="1"/>
          <p:nvPr/>
        </p:nvSpPr>
        <p:spPr>
          <a:xfrm>
            <a:off x="6430297" y="1563330"/>
            <a:ext cx="5604387" cy="445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Rocker-Bogie Suspension:</a:t>
            </a:r>
            <a:r>
              <a:rPr lang="en-US" sz="2400" dirty="0"/>
              <a:t> Balances on uneven ground without tipping.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Flexible Wheels:</a:t>
            </a:r>
            <a:r>
              <a:rPr lang="en-US" sz="2400" dirty="0"/>
              <a:t> Withstand sharp rocks and soft sand.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Ground Clearance:</a:t>
            </a:r>
            <a:r>
              <a:rPr lang="en-US" sz="2400" dirty="0"/>
              <a:t> Prevents bottom scraping on obstacles.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Motors:</a:t>
            </a:r>
            <a:r>
              <a:rPr lang="en-US" sz="2400" dirty="0"/>
              <a:t> Six independently driven wheels for stability.</a:t>
            </a:r>
          </a:p>
        </p:txBody>
      </p:sp>
    </p:spTree>
    <p:extLst>
      <p:ext uri="{BB962C8B-B14F-4D97-AF65-F5344CB8AC3E}">
        <p14:creationId xmlns:p14="http://schemas.microsoft.com/office/powerpoint/2010/main" val="231903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757</TotalTime>
  <Words>385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Black</vt:lpstr>
      <vt:lpstr>Arial Rounded MT Bold</vt:lpstr>
      <vt:lpstr>Bahnschrift</vt:lpstr>
      <vt:lpstr>Bell MT</vt:lpstr>
      <vt:lpstr>Bookman Old Style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NASA FLAGSHIP ROVERS : CURIOSITY VS PERSEVERANCE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pallavin490@gmail.com</dc:creator>
  <cp:lastModifiedBy>pallavin490@gmail.com</cp:lastModifiedBy>
  <cp:revision>3</cp:revision>
  <dcterms:created xsi:type="dcterms:W3CDTF">2025-09-27T16:36:29Z</dcterms:created>
  <dcterms:modified xsi:type="dcterms:W3CDTF">2025-10-05T14:09:28Z</dcterms:modified>
</cp:coreProperties>
</file>